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57"/>
  </p:notesMasterIdLst>
  <p:sldIdLst>
    <p:sldId id="256" r:id="rId2"/>
    <p:sldId id="545" r:id="rId3"/>
    <p:sldId id="546" r:id="rId4"/>
    <p:sldId id="547" r:id="rId5"/>
    <p:sldId id="548" r:id="rId6"/>
    <p:sldId id="528" r:id="rId7"/>
    <p:sldId id="617" r:id="rId8"/>
    <p:sldId id="619" r:id="rId9"/>
    <p:sldId id="549" r:id="rId10"/>
    <p:sldId id="563" r:id="rId11"/>
    <p:sldId id="571" r:id="rId12"/>
    <p:sldId id="572" r:id="rId13"/>
    <p:sldId id="573" r:id="rId14"/>
    <p:sldId id="574" r:id="rId15"/>
    <p:sldId id="575" r:id="rId16"/>
    <p:sldId id="577" r:id="rId17"/>
    <p:sldId id="578" r:id="rId18"/>
    <p:sldId id="579" r:id="rId19"/>
    <p:sldId id="580" r:id="rId20"/>
    <p:sldId id="581" r:id="rId21"/>
    <p:sldId id="582" r:id="rId22"/>
    <p:sldId id="583" r:id="rId23"/>
    <p:sldId id="584" r:id="rId24"/>
    <p:sldId id="585" r:id="rId25"/>
    <p:sldId id="592" r:id="rId26"/>
    <p:sldId id="587" r:id="rId27"/>
    <p:sldId id="588" r:id="rId28"/>
    <p:sldId id="589" r:id="rId29"/>
    <p:sldId id="591" r:id="rId30"/>
    <p:sldId id="598" r:id="rId31"/>
    <p:sldId id="599" r:id="rId32"/>
    <p:sldId id="624" r:id="rId33"/>
    <p:sldId id="625" r:id="rId34"/>
    <p:sldId id="600" r:id="rId35"/>
    <p:sldId id="605" r:id="rId36"/>
    <p:sldId id="606" r:id="rId37"/>
    <p:sldId id="607" r:id="rId38"/>
    <p:sldId id="601" r:id="rId39"/>
    <p:sldId id="626" r:id="rId40"/>
    <p:sldId id="608" r:id="rId41"/>
    <p:sldId id="602" r:id="rId42"/>
    <p:sldId id="603" r:id="rId43"/>
    <p:sldId id="604" r:id="rId44"/>
    <p:sldId id="627" r:id="rId45"/>
    <p:sldId id="609" r:id="rId46"/>
    <p:sldId id="621" r:id="rId47"/>
    <p:sldId id="622" r:id="rId48"/>
    <p:sldId id="620" r:id="rId49"/>
    <p:sldId id="610" r:id="rId50"/>
    <p:sldId id="612" r:id="rId51"/>
    <p:sldId id="613" r:id="rId52"/>
    <p:sldId id="614" r:id="rId53"/>
    <p:sldId id="615" r:id="rId54"/>
    <p:sldId id="623" r:id="rId55"/>
    <p:sldId id="611" r:id="rId56"/>
  </p:sldIdLst>
  <p:sldSz cx="9144000" cy="6858000" type="screen4x3"/>
  <p:notesSz cx="6858000" cy="9144000"/>
  <p:embeddedFontLst>
    <p:embeddedFont>
      <p:font typeface="Tahoma" pitchFamily="34" charset="0"/>
      <p:regular r:id="rId58"/>
      <p:bold r:id="rId59"/>
    </p:embeddedFont>
    <p:embeddedFont>
      <p:font typeface="Calibri" pitchFamily="34" charset="0"/>
      <p:regular r:id="rId60"/>
      <p:bold r:id="rId61"/>
      <p:italic r:id="rId62"/>
      <p:boldItalic r:id="rId6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1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3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2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5698255-40D8-4A7B-815B-D66DDD4E94A3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30692A2-43D7-494C-B218-C5E876FE5F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170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A5DE7-76CC-4EC6-8256-7173AD6087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410C-9B92-4B5C-AB93-F71C6508AF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18753-D125-4A92-B8C5-13AC759B0D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09AC-64B9-44D6-8228-54C3B92EA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C22C7-3A35-41A4-857E-EE87138D64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BFF2E-A5A2-41A7-BD59-A654DA872D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DFB10-9EC1-43DE-ADF8-F29BC3D0F0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71548-990D-48E8-B9D8-1A7C813CAC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BB7EB-8420-4B56-884A-2F06DAA7FC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FFF62-34B6-40F5-8059-0157CD8340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CCD64-224C-4722-ACEE-531A5DD8FF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94214-D382-4632-9BA4-CDADBCE902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601086D3-9CCB-4A22-8244-3243166097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85" r:id="rId3"/>
    <p:sldLayoutId id="2147484786" r:id="rId4"/>
    <p:sldLayoutId id="2147484787" r:id="rId5"/>
    <p:sldLayoutId id="2147484788" r:id="rId6"/>
    <p:sldLayoutId id="2147484789" r:id="rId7"/>
    <p:sldLayoutId id="2147484790" r:id="rId8"/>
    <p:sldLayoutId id="2147484791" r:id="rId9"/>
    <p:sldLayoutId id="2147484792" r:id="rId10"/>
    <p:sldLayoutId id="2147484793" r:id="rId11"/>
    <p:sldLayoutId id="214748479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A5%D0%B8%D0%BF%D0%B5%D1%80%D0%B1%D0%B0%D1%80%D0%B8%D1%87%D0%BD%D0%B0_%D0%BC%D0%B5%D0%B4%D0%B8%D1%86%D0%B8%D0%BD%D0%B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191000"/>
            <a:ext cx="7772400" cy="1143000"/>
          </a:xfrm>
        </p:spPr>
        <p:txBody>
          <a:bodyPr/>
          <a:lstStyle/>
          <a:p>
            <a:pPr algn="r"/>
            <a:r>
              <a:rPr lang="sr-Cyrl-BA" sz="2800" b="1"/>
              <a:t>ФИЗИКАЛНИ ТРЕТМАН ОБОЉЕЊА ПЕРИФЕРНИХ КРВНИХ СУДОВА</a:t>
            </a:r>
            <a:r>
              <a:rPr lang="en-US" sz="2400"/>
              <a:t/>
            </a:r>
            <a:br>
              <a:rPr lang="en-US" sz="2400"/>
            </a:br>
            <a:endParaRPr lang="en-US" altLang="en-US" sz="24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C:\Users\User\Desktop\Arterij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304800"/>
            <a:ext cx="18669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91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Терапија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8862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b="1"/>
              <a:t>Психотерапија</a:t>
            </a:r>
            <a:endParaRPr lang="sr-Latn-CS" b="1"/>
          </a:p>
          <a:p>
            <a:pPr eaLnBrk="1" hangingPunct="1">
              <a:buFont typeface="Wingdings" pitchFamily="2" charset="2"/>
              <a:buChar char="Ø"/>
            </a:pPr>
            <a:r>
              <a:rPr lang="en-US" b="1"/>
              <a:t>Хигијенско</a:t>
            </a:r>
            <a:r>
              <a:rPr lang="sr-Latn-CS" b="1"/>
              <a:t> </a:t>
            </a:r>
            <a:r>
              <a:rPr lang="en-US" b="1"/>
              <a:t>дијететски</a:t>
            </a:r>
            <a:r>
              <a:rPr lang="sr-Latn-CS" b="1"/>
              <a:t> </a:t>
            </a:r>
            <a:r>
              <a:rPr lang="en-US" b="1"/>
              <a:t>режим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2000"/>
              <a:t>Избегавање излагања хладноћи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2000"/>
              <a:t>Забрана пушења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b="1"/>
              <a:t>Медикаментозна терапија</a:t>
            </a:r>
            <a:r>
              <a:rPr lang="en-US"/>
              <a:t>: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2000"/>
              <a:t>Седативи, 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2000"/>
              <a:t>кожни вазодилататори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2000"/>
              <a:t>инхибитори калцијума</a:t>
            </a:r>
          </a:p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7E826B-086D-47B1-A8EF-48DA5B5703D1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5181600" y="1828800"/>
            <a:ext cx="38100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u="sng"/>
              <a:t>Физикална</a:t>
            </a:r>
            <a:r>
              <a:rPr lang="sr-Latn-CS" b="1" u="sng"/>
              <a:t> </a:t>
            </a:r>
            <a:r>
              <a:rPr lang="en-US" b="1" u="sng"/>
              <a:t>терапија</a:t>
            </a:r>
            <a:endParaRPr lang="sr-Latn-CS" b="1" u="sng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ДДС</a:t>
            </a:r>
            <a:r>
              <a:rPr lang="sr-Latn-CS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Катодна</a:t>
            </a:r>
            <a:r>
              <a:rPr lang="sr-Latn-CS"/>
              <a:t> </a:t>
            </a:r>
            <a:r>
              <a:rPr lang="en-US"/>
              <a:t>галванизација</a:t>
            </a:r>
            <a:endParaRPr lang="sr-Latn-CS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ИФС</a:t>
            </a:r>
            <a:endParaRPr lang="sr-Latn-CS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Магнетотерапија</a:t>
            </a:r>
            <a:endParaRPr lang="sr-Latn-CS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Ласеротерапија</a:t>
            </a:r>
            <a:endParaRPr lang="sr-Latn-CS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Вакусак</a:t>
            </a:r>
            <a:endParaRPr lang="sr-Latn-CS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Васкулатор</a:t>
            </a:r>
          </a:p>
        </p:txBody>
      </p:sp>
    </p:spTree>
  </p:cSld>
  <p:clrMapOvr>
    <a:masterClrMapping/>
  </p:clrMapOvr>
  <p:transition advTm="3533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>
                <a:solidFill>
                  <a:srgbClr val="00B050"/>
                </a:solidFill>
              </a:rPr>
              <a:t>КЛИНИЧКИ  СИМПТОМИ И ЗНАЦИ ОШТЕЋЕЊА ПЕРИФЕРНЕ ЦИРКУЛАЦИЈЕ:</a:t>
            </a:r>
          </a:p>
          <a:p>
            <a:pPr algn="ctr">
              <a:lnSpc>
                <a:spcPct val="150000"/>
              </a:lnSpc>
            </a:pPr>
            <a:endParaRPr lang="en-US" b="1"/>
          </a:p>
          <a:p>
            <a:pPr algn="ctr">
              <a:lnSpc>
                <a:spcPct val="150000"/>
              </a:lnSpc>
            </a:pPr>
            <a:r>
              <a:rPr lang="en-US" b="1"/>
              <a:t>1. СУБЈЕКТИВНИ ЗНАЦИ</a:t>
            </a:r>
          </a:p>
          <a:p>
            <a:pPr algn="ctr">
              <a:lnSpc>
                <a:spcPct val="150000"/>
              </a:lnSpc>
            </a:pPr>
            <a:endParaRPr lang="en-US" b="1"/>
          </a:p>
          <a:p>
            <a:pPr algn="ctr">
              <a:lnSpc>
                <a:spcPct val="150000"/>
              </a:lnSpc>
            </a:pPr>
            <a:r>
              <a:rPr lang="en-US" b="1"/>
              <a:t>2. ОБЈЕКТИВНИ ЗНАЦИ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54D30B-4F21-4ACA-9ECA-3C25454C96D0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12046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Субјективни знаци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u="sng"/>
              <a:t>1. БОЛ – </a:t>
            </a:r>
          </a:p>
          <a:p>
            <a:pPr>
              <a:lnSpc>
                <a:spcPct val="150000"/>
              </a:lnSpc>
            </a:pPr>
            <a:r>
              <a:rPr lang="en-US"/>
              <a:t>Долази до поремећаја хода, због интермитнитних клаудикација (</a:t>
            </a:r>
            <a:r>
              <a:rPr lang="en-US" i="1"/>
              <a:t>claudicatio intermittens)</a:t>
            </a:r>
            <a:r>
              <a:rPr lang="sr-Latn-CS" i="1"/>
              <a:t> </a:t>
            </a:r>
            <a:r>
              <a:rPr lang="en-US" i="1"/>
              <a:t>одн. </a:t>
            </a:r>
            <a:r>
              <a:rPr lang="ru-RU"/>
              <a:t>појаве бола, храмања и утрнулости у једном или оба доња екстремитета, за време ходања пацијента, уз одсуство ових тегоба у току мировања</a:t>
            </a:r>
          </a:p>
          <a:p>
            <a:pPr>
              <a:lnSpc>
                <a:spcPct val="150000"/>
              </a:lnSpc>
            </a:pPr>
            <a:r>
              <a:rPr lang="ru-RU" b="1" u="sng"/>
              <a:t>2. Парестезија и утрнулост стопала.</a:t>
            </a:r>
            <a:endParaRPr lang="en-US" b="1" u="sng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FB28D0-847A-4416-B3D2-569990EF58F1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2821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Објективни знаци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1. Боја коже </a:t>
            </a:r>
            <a:r>
              <a:rPr lang="en-US"/>
              <a:t>– је промењена, изражено бледило коже, праћено и локалном хладноћом </a:t>
            </a:r>
          </a:p>
          <a:p>
            <a:endParaRPr lang="en-US" b="1" u="sng"/>
          </a:p>
          <a:p>
            <a:r>
              <a:rPr lang="en-US" b="1" u="sng"/>
              <a:t>2. Трофички поремећаји  </a:t>
            </a:r>
            <a:r>
              <a:rPr lang="en-US"/>
              <a:t>– кожа је обично танка и атрофична, длаке на прстима и стопалу недостају,  нокти су крти, расту споро. </a:t>
            </a:r>
          </a:p>
          <a:p>
            <a:endParaRPr lang="en-US"/>
          </a:p>
          <a:p>
            <a:r>
              <a:rPr lang="en-US"/>
              <a:t>У одмаклом стадијуму настаје некроза коже поткожног ткива на врховима прстију и стопала.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B36ABA-999C-44EA-993E-E01127F50BE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40297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Објективни знаци</a:t>
            </a:r>
            <a:endParaRPr lang="en-US" sz="4000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3</a:t>
            </a:r>
            <a:r>
              <a:rPr lang="en-US" b="1" u="sng"/>
              <a:t>. Оток меких ткива </a:t>
            </a:r>
            <a:r>
              <a:rPr lang="en-US"/>
              <a:t>– потколенице и стопала</a:t>
            </a:r>
          </a:p>
          <a:p>
            <a:endParaRPr lang="en-US"/>
          </a:p>
          <a:p>
            <a:r>
              <a:rPr lang="en-US"/>
              <a:t>4. </a:t>
            </a:r>
            <a:r>
              <a:rPr lang="en-US" b="1" u="sng"/>
              <a:t>Палпација површних артерија – </a:t>
            </a:r>
            <a:r>
              <a:rPr lang="sr-Latn-CS" b="1" u="sng"/>
              <a:t>a.dorsalis pedis </a:t>
            </a:r>
            <a:r>
              <a:rPr lang="sr-Latn-CS"/>
              <a:t>- </a:t>
            </a:r>
            <a:r>
              <a:rPr lang="en-US"/>
              <a:t> уколико се периферни пулс на уобичајеном месту не палпира, то значи да је артерија зачепљена проксимално од места палпације.</a:t>
            </a:r>
          </a:p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779372-8352-4085-B27B-43D40C4F20A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20884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Објективни знаци</a:t>
            </a:r>
            <a:endParaRPr lang="en-US" sz="4000"/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5334000" cy="4114800"/>
          </a:xfrm>
        </p:spPr>
        <p:txBody>
          <a:bodyPr/>
          <a:lstStyle/>
          <a:p>
            <a:r>
              <a:rPr lang="en-US"/>
              <a:t>5. </a:t>
            </a:r>
            <a:r>
              <a:rPr lang="en-US" b="1" u="sng"/>
              <a:t>Рачов тест (Ratschow</a:t>
            </a:r>
            <a:r>
              <a:rPr lang="sr-Latn-CS" b="1" u="sng"/>
              <a:t>) </a:t>
            </a:r>
            <a:r>
              <a:rPr lang="en-US"/>
              <a:t>се користи код поремећаја артеријске циркулације.</a:t>
            </a:r>
            <a:endParaRPr lang="sr-Latn-C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64EFBD-CFDB-42D3-8B0A-379624CE29A8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1203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Објективни </a:t>
            </a:r>
            <a:r>
              <a:rPr lang="sr-Latn-CS" sz="4000" b="1">
                <a:solidFill>
                  <a:srgbClr val="FF0000"/>
                </a:solidFill>
              </a:rPr>
              <a:t/>
            </a:r>
            <a:br>
              <a:rPr lang="sr-Latn-CS" sz="4000" b="1">
                <a:solidFill>
                  <a:srgbClr val="FF0000"/>
                </a:solidFill>
              </a:rPr>
            </a:br>
            <a:r>
              <a:rPr lang="en-US" sz="4000" b="1">
                <a:solidFill>
                  <a:srgbClr val="FF0000"/>
                </a:solidFill>
              </a:rPr>
              <a:t>знаци</a:t>
            </a:r>
            <a:endParaRPr lang="en-US" sz="4000"/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2971800"/>
            <a:ext cx="7772400" cy="3581400"/>
          </a:xfrm>
        </p:spPr>
        <p:txBody>
          <a:bodyPr/>
          <a:lstStyle/>
          <a:p>
            <a:r>
              <a:rPr lang="en-US" b="1" u="sng"/>
              <a:t>6. Биргеров тест </a:t>
            </a:r>
            <a:r>
              <a:rPr lang="sr-Latn-CS"/>
              <a:t>– </a:t>
            </a:r>
            <a:r>
              <a:rPr lang="en-US"/>
              <a:t>код поремећаја периферне цикулације нога подигнута увис до 45 степени изнад хоризонтале изазива нагло бледило стопала и лак осећај парестезије, настаје утрнулост доње рећине потколенице и стопала.</a:t>
            </a:r>
          </a:p>
          <a:p>
            <a:r>
              <a:rPr lang="en-US" b="1" u="sng"/>
              <a:t>7. Преглед крви -</a:t>
            </a:r>
            <a:endParaRPr lang="en-U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EC7CDD-EE97-4667-8B48-87A17C163869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19461" name="Picture 3" descr="C:\Users\User\Desktop\Buerger-t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20400" y="7467600"/>
            <a:ext cx="24907875" cy="1243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94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4000" b="1"/>
              <a:t>МЕДИЦИНСКА РЕХАБИЛИТАЦИЈА</a:t>
            </a:r>
          </a:p>
        </p:txBody>
      </p:sp>
      <p:pic>
        <p:nvPicPr>
          <p:cNvPr id="20483" name="Picture 2" descr="C:\Users\User\Desktop\Arterij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3038" y="228600"/>
            <a:ext cx="21685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447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FF0000"/>
                </a:solidFill>
              </a:rPr>
              <a:t>МЕДИЦИНСКА РЕХАБИЛИТАЦИЈА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Терапија поремећаја периферне циркулације подразумева тимски рад, </a:t>
            </a:r>
          </a:p>
          <a:p>
            <a:pPr>
              <a:lnSpc>
                <a:spcPct val="150000"/>
              </a:lnSpc>
            </a:pPr>
            <a:r>
              <a:rPr lang="en-US"/>
              <a:t>Примену :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Медикаментозне терапије и адекватне неге болесника и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Примену физикалних процедура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871AB6-0625-40B2-A4F5-EB36110B8928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15896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3200" b="1">
                <a:solidFill>
                  <a:srgbClr val="FF0000"/>
                </a:solidFill>
              </a:rPr>
              <a:t>МЕДИЦИНСКА РЕХАБИЛИТАЦИЈА</a:t>
            </a:r>
            <a:endParaRPr lang="en-US" sz="3200"/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Поједини физикални агенси делују тако да:</a:t>
            </a:r>
          </a:p>
          <a:p>
            <a:r>
              <a:rPr lang="en-US"/>
              <a:t>доводе до повећања циркулације у захваћеном екстремитету вазодилатацијом постојеће артеријске судовне мреже или проширењем мреже колатералних крвних судова.</a:t>
            </a:r>
          </a:p>
          <a:p>
            <a:r>
              <a:rPr lang="ru-RU"/>
              <a:t>Осим физикалних агенаса у рехабилитацији ових пацијената користе се и: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психолошка подршка,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терапија радом,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ортотско-протетска средства.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C8FF2C-C7FF-48DB-B543-461F991EAE4A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22533" name="Right Arrow 4"/>
          <p:cNvSpPr>
            <a:spLocks noChangeArrowheads="1"/>
          </p:cNvSpPr>
          <p:nvPr/>
        </p:nvSpPr>
        <p:spPr bwMode="auto">
          <a:xfrm>
            <a:off x="304800" y="2362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Tm="2494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Хипербарична оксигено терапија</a:t>
            </a:r>
            <a:endParaRPr lang="en-US" sz="3600"/>
          </a:p>
        </p:txBody>
      </p:sp>
      <p:sp>
        <p:nvSpPr>
          <p:cNvPr id="51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Код периферне васкуларне болести смањено снабдевања кисеоником може се компензовати </a:t>
            </a:r>
            <a:r>
              <a:rPr lang="ru-RU">
                <a:hlinkClick r:id="rId2" tooltip="Хипербарична медицина"/>
              </a:rPr>
              <a:t>ХБОТ</a:t>
            </a:r>
            <a:r>
              <a:rPr lang="ru-RU"/>
              <a:t>. </a:t>
            </a:r>
          </a:p>
          <a:p>
            <a:r>
              <a:rPr lang="ru-RU"/>
              <a:t>Брзина дифузије кисеоника из крви, кроз зид капилара, у ткивну течност и ћелију, зависи од разлике притиска између крвне плазме и ћелије ткива. </a:t>
            </a:r>
            <a:endParaRPr 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F76D99-0233-4254-894C-F3181A780330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5824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се примењује у циљу: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Спречава даље оштећење исхемичног ткива и развоја инфекције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Побољшава исхрану оштећеног ткива и повећава циркулацију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Смањује или отклања бол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Отклања мишићну слабост и атрофију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Откалања последице исхемичног неурита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Доводи до санације трофичких промена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FBC494-0B23-401D-9D67-14526FAB92AB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28505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</a:t>
            </a:r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ru-RU"/>
              <a:t>Делује на: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метаболизам холестерола и триглицерида,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запаљенске промене и едеме,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проток крви кроз мишић,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развој колатерала,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мишићну пумпу и узроке који ремете њен рад,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дренажу лимфне течности.</a:t>
            </a: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11D75D-79FD-4789-9A2E-33A9867DE7EA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21565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Физикални агенси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кинезитерапије,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електротерапије,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хидротерапије,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механотерапије,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фототерапије,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балнеотерапије,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електромагнетно поље високе фреквенце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B9D356-018A-46A5-9874-77E29F49C017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15002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Кинезитерапија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Метода избора код оболелих од ПОАБ. </a:t>
            </a:r>
          </a:p>
          <a:p>
            <a:r>
              <a:rPr lang="en-US"/>
              <a:t>Индиковане су динамичке контракције (због повећавају потрошњу О2 потребан је опрез, посебно код старијих особа код којих су вазомоторне реакције спорије и слабије изражене, често парадоксалног карактера). </a:t>
            </a:r>
          </a:p>
          <a:p>
            <a:r>
              <a:rPr lang="en-US"/>
              <a:t>Физички тренинг се примењује у </a:t>
            </a:r>
            <a:r>
              <a:rPr lang="sr-Latn-CS" b="1" u="sng"/>
              <a:t>I</a:t>
            </a:r>
            <a:r>
              <a:rPr lang="en-US" b="1" u="sng"/>
              <a:t> и </a:t>
            </a:r>
            <a:r>
              <a:rPr lang="sr-Latn-CS" b="1" u="sng"/>
              <a:t>II</a:t>
            </a:r>
            <a:r>
              <a:rPr lang="en-US" b="1" u="sng"/>
              <a:t> функционалном стадијуму обољења</a:t>
            </a:r>
            <a:r>
              <a:rPr lang="en-US"/>
              <a:t>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A6B06D-6CA0-45D2-A49C-CD4355074D4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3538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Механизам дејства КТХ</a:t>
            </a:r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Повећава довод кисеоника и повећава садржај миоглобина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смањено нагомилавања ацил-карнитина,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>
                <a:cs typeface="Tahoma" pitchFamily="34" charset="0"/>
              </a:rPr>
              <a:t>↑ </a:t>
            </a:r>
            <a:r>
              <a:rPr lang="en-US"/>
              <a:t>развој колатералне циркулације и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повећање функционалне способности доњих екстремитета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5656E8-DB2D-448D-A7AE-BD60F9032172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211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Кинезитерапијски програм</a:t>
            </a:r>
            <a:endParaRPr lang="en-US" sz="3600"/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 кинезитерапији су јако значајне </a:t>
            </a:r>
            <a:r>
              <a:rPr lang="ru-RU" b="1" u="sng"/>
              <a:t>вежбе хода</a:t>
            </a:r>
            <a:r>
              <a:rPr lang="ru-RU"/>
              <a:t>. Дужина пређеног пута без клаудикационих сметњи представља одређену терапијску процедуру ако се више пута понавља у одређеним интервалима, а у исто време може служити </a:t>
            </a:r>
            <a:r>
              <a:rPr lang="ru-RU" b="1" u="sng"/>
              <a:t>за процену ефикасности лечења</a:t>
            </a:r>
            <a:r>
              <a:rPr lang="ru-RU"/>
              <a:t>.</a:t>
            </a:r>
          </a:p>
          <a:p>
            <a:r>
              <a:rPr lang="ru-RU"/>
              <a:t>Ефекат физичког тренинга се очекује уколико се оптерети мускулатура испод места оклузије. При оптерећењу треба обратитити пажњу на </a:t>
            </a:r>
            <a:r>
              <a:rPr lang="ru-RU" b="1" u="sng"/>
              <a:t>бол</a:t>
            </a:r>
            <a:r>
              <a:rPr lang="ru-RU"/>
              <a:t>. </a:t>
            </a:r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88847A-7BDB-4B30-8BEA-4A244101C30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32495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Кинезитерапијски програм</a:t>
            </a:r>
            <a:endParaRPr lang="en-US" sz="3600"/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Кинезитерапијски програм након реконструктивних захвата обједињује: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циљане вежбе за исхемичне мишиће    екстремитета,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вежбе дисања,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кинезитерапију у базену, и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релаксацију, разне игре.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A840C0-7D0B-4C1D-BCB9-C3A6CFE8839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24734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>
                <a:solidFill>
                  <a:srgbClr val="00B050"/>
                </a:solidFill>
              </a:rPr>
              <a:t>Смернице програмираних вежби рехабилитације за интермитентну клаудикацију: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r>
              <a:rPr lang="ru-RU" b="1"/>
              <a:t>програм загревања </a:t>
            </a:r>
            <a:r>
              <a:rPr lang="ru-RU"/>
              <a:t>у времену од 5</a:t>
            </a:r>
            <a:r>
              <a:rPr lang="sr-Latn-CS"/>
              <a:t>-</a:t>
            </a:r>
            <a:r>
              <a:rPr lang="ru-RU"/>
              <a:t>10 минута</a:t>
            </a:r>
          </a:p>
          <a:p>
            <a:r>
              <a:rPr lang="ru-RU" b="1"/>
              <a:t>врсте вежби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1. ходање или ходање по покретној траци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2. фитнес, аеробик уз отпор</a:t>
            </a:r>
          </a:p>
          <a:p>
            <a:r>
              <a:rPr lang="ru-RU" b="1"/>
              <a:t> интензитет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1. подесити ниво оптерећења како би се изазвали симптоми клаудикације у времену од </a:t>
            </a:r>
            <a:r>
              <a:rPr lang="sr-Latn-CS"/>
              <a:t>3-</a:t>
            </a:r>
            <a:r>
              <a:rPr lang="ru-RU"/>
              <a:t>5 минута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2. подесити интензитет вежби до појаве клаудикације, а потом омогућити одмор у стајању</a:t>
            </a:r>
            <a:r>
              <a:rPr lang="sr-Latn-CS"/>
              <a:t> </a:t>
            </a:r>
            <a:r>
              <a:rPr lang="ru-RU"/>
              <a:t>или седењу до опоравка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88CE46-A20A-4503-AB20-F7CB97E38525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3657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>
                <a:solidFill>
                  <a:srgbClr val="00B050"/>
                </a:solidFill>
              </a:rPr>
              <a:t>Смернице програмираних вежби рехабилитације за интермитентну клаудикацију:</a:t>
            </a:r>
            <a:endParaRPr lang="en-US" sz="2400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трајање вежби</a:t>
            </a:r>
          </a:p>
          <a:p>
            <a:r>
              <a:rPr lang="ru-RU"/>
              <a:t>почетни тренинг би требао трајати око 35 минута, а сваки следећи 5 минута дуже до</a:t>
            </a:r>
            <a:r>
              <a:rPr lang="sr-Latn-CS"/>
              <a:t> </a:t>
            </a:r>
            <a:r>
              <a:rPr lang="ru-RU"/>
              <a:t>највише 50 минута</a:t>
            </a:r>
          </a:p>
          <a:p>
            <a:r>
              <a:rPr lang="ru-RU" b="1"/>
              <a:t>учесталост тренинга</a:t>
            </a:r>
          </a:p>
          <a:p>
            <a:r>
              <a:rPr lang="ru-RU"/>
              <a:t>препоручује се од 3-5 тренинга недељно</a:t>
            </a:r>
            <a:endParaRPr lang="en-US"/>
          </a:p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A4AB0A-F825-49FC-BB70-841CF7740FB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17483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Вежбе по Биргеру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/>
              <a:t>Пацијент лежи на леђима, ноге су подигнуте до угла од 60⁰. У том положају ноге остају 30</a:t>
            </a:r>
            <a:r>
              <a:rPr lang="sr-Latn-CS"/>
              <a:t>s-3min, </a:t>
            </a:r>
            <a:r>
              <a:rPr lang="en-US"/>
              <a:t>одн док се не појави бледило или знаци исхемије. </a:t>
            </a:r>
            <a:endParaRPr lang="sr-Latn-CS"/>
          </a:p>
          <a:p>
            <a:r>
              <a:rPr lang="en-US"/>
              <a:t>Чим стопала побледе, пацијент се уздиже и седа на ивицу кревета са спуштеним ногама, док не поцрвене. </a:t>
            </a:r>
            <a:endParaRPr lang="sr-Latn-CS"/>
          </a:p>
          <a:p>
            <a:r>
              <a:rPr lang="en-US"/>
              <a:t>Кад ноге поцрвене остаје у том положају још 1</a:t>
            </a:r>
            <a:r>
              <a:rPr lang="sr-Latn-CS"/>
              <a:t>min</a:t>
            </a:r>
            <a:r>
              <a:rPr lang="en-US"/>
              <a:t>. Затим леже у постељу стављајући ноге у хоризонталан положај 5 мин. </a:t>
            </a:r>
            <a:endParaRPr lang="sr-Latn-CS"/>
          </a:p>
          <a:p>
            <a:r>
              <a:rPr lang="en-US"/>
              <a:t>Овај циклус се понавља 5-6 х током дана у размаку од 1</a:t>
            </a:r>
            <a:r>
              <a:rPr lang="sr-Latn-CS"/>
              <a:t>h.</a:t>
            </a:r>
            <a:r>
              <a:rPr lang="en-US"/>
              <a:t> 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469AB9-D559-48A5-A350-AB21B5686F77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4956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Применом ХБОТ постиже се:</a:t>
            </a:r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повећан довод кисеоника до хипоксијом угрожених ткива и ћелија,</a:t>
            </a:r>
          </a:p>
          <a:p>
            <a:pPr>
              <a:lnSpc>
                <a:spcPct val="150000"/>
              </a:lnSpc>
            </a:pPr>
            <a:r>
              <a:rPr lang="ru-RU"/>
              <a:t>смањује нагомилавање млечне киселине и других матаболита у мишићима,</a:t>
            </a:r>
          </a:p>
          <a:p>
            <a:pPr>
              <a:lnSpc>
                <a:spcPct val="150000"/>
              </a:lnSpc>
            </a:pPr>
            <a:r>
              <a:rPr lang="ru-RU"/>
              <a:t>развој колатералне циркулације,</a:t>
            </a:r>
          </a:p>
          <a:p>
            <a:pPr>
              <a:lnSpc>
                <a:spcPct val="150000"/>
              </a:lnSpc>
            </a:pPr>
            <a:r>
              <a:rPr lang="ru-RU"/>
              <a:t>повећање функционалне способности екстремитета.</a:t>
            </a:r>
          </a:p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29608E-D49F-4C2D-9137-D6D2039BEECC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6106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Хидротерапија 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 b="1" u="sng"/>
              <a:t>Не допуштају се </a:t>
            </a:r>
            <a:r>
              <a:rPr lang="en-US"/>
              <a:t>јаки контрасти: топло-хладно, због малих компензторних могућности зидова крвних судова и аутономног нервног система.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Угљено-киселе купке </a:t>
            </a:r>
            <a:r>
              <a:rPr lang="en-US"/>
              <a:t>(</a:t>
            </a:r>
            <a:r>
              <a:rPr lang="sr-Latn-CS"/>
              <a:t>CO2) </a:t>
            </a:r>
            <a:r>
              <a:rPr lang="en-US"/>
              <a:t>олакшавају периферни крвоток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Сумпророводоничне купке </a:t>
            </a:r>
            <a:r>
              <a:rPr lang="en-US"/>
              <a:t>повећавају број активних капилара, убрзавају крвоток и смањују вискозност крви.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642DC4-3182-4C1D-A6DF-DB7C4DEC7D07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3030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Термотерапија</a:t>
            </a:r>
            <a:r>
              <a:rPr lang="en-US"/>
              <a:t> 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Парафинска, паковања, пелидотерапија, парафанго, загејана глина, ИР, КТД</a:t>
            </a:r>
          </a:p>
          <a:p>
            <a:r>
              <a:rPr lang="en-US"/>
              <a:t>Доводи до артеријске хиперемије, доводи до боље исхране третирног сегмента и одрстањивања штетних продуката метаболизма</a:t>
            </a:r>
          </a:p>
          <a:p>
            <a:r>
              <a:rPr lang="en-US"/>
              <a:t>Активна хиперемија доводи до знатног повећања броја капилара и повећања брзине циркулације</a:t>
            </a:r>
          </a:p>
          <a:p>
            <a:r>
              <a:rPr lang="en-US"/>
              <a:t>Такође је повећана филтрација и дифузија кроз “билошке мембране”, што је праћено повећаном пропустљивошћу капиларног зида, уз екстравазацију плазме.  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8C273C-7A4D-4B9A-BAA2-ECCA9D58804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45763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Термотерапија – парадоксална реакција КС</a:t>
            </a:r>
            <a:r>
              <a:rPr lang="en-US" sz="3600"/>
              <a:t> 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r>
              <a:rPr lang="en-US"/>
              <a:t>Код особа са поремећајем периферне цикулације постоји повећана осетљивост према дејству топлоте.</a:t>
            </a:r>
          </a:p>
          <a:p>
            <a:r>
              <a:rPr lang="en-US"/>
              <a:t>Код постојања перемећаја сензибилитета (ДМ) ова опасност је израженија</a:t>
            </a:r>
          </a:p>
          <a:p>
            <a:r>
              <a:rPr lang="en-US"/>
              <a:t>У овим случајевима најбоље је применити топлоту индиректно – загревањем абдомена, долази до вазодиларације у дистлним деловима екстремитета, без повећања метабиличких реакција.</a:t>
            </a:r>
          </a:p>
          <a:p>
            <a:r>
              <a:rPr lang="en-US"/>
              <a:t>Такође се може применити топлота путем апликације кратких таласа помоћу индукционог кабла, кружно намотаног на трбушни зид.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DD70EC-9756-40A8-9C04-2C30FF27F7F0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 advTm="48485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Термотерапија – парадоксална реакција КС</a:t>
            </a:r>
            <a:r>
              <a:rPr lang="en-US" sz="3600"/>
              <a:t> 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тежих опструктивних артеријских обољења при директом дејству топлоте оболели кс нису у стању да се довољно дилатирају, услед чега долази до пораста температуере ткива.</a:t>
            </a:r>
          </a:p>
          <a:p>
            <a:r>
              <a:rPr lang="en-US"/>
              <a:t>То даље доводи до убрзања хем.реакција и повећања метаболизма и </a:t>
            </a:r>
            <a:r>
              <a:rPr lang="en-US">
                <a:cs typeface="Tahoma" pitchFamily="34" charset="0"/>
              </a:rPr>
              <a:t>↑ потребе за О2.</a:t>
            </a:r>
          </a:p>
          <a:p>
            <a:r>
              <a:rPr lang="en-US">
                <a:cs typeface="Tahoma" pitchFamily="34" charset="0"/>
              </a:rPr>
              <a:t>Због немогућности убрзања крвотока није могуће то испунити.</a:t>
            </a:r>
          </a:p>
          <a:p>
            <a:r>
              <a:rPr lang="en-US">
                <a:cs typeface="Tahoma" pitchFamily="34" charset="0"/>
              </a:rPr>
              <a:t>То доводи до анаксије ткива и некрозе.</a:t>
            </a:r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40A9BB-0416-487E-8EE9-752F99FEDFEA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ransition advTm="33085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Електротерапија 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Користе се једносмерна и наизменичне (ниско, средње и високофреквентне) струје. </a:t>
            </a:r>
            <a:endParaRPr lang="sr-Latn-CS"/>
          </a:p>
          <a:p>
            <a:r>
              <a:rPr lang="en-US"/>
              <a:t>Предност се даје испрекиданој (импулсној) једносмерној струји, и то импулсима заобљених врхова какви су код експоненцијалних и дијадинамичних струја (ЦП, ЛП).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50D152-BF0F-4AD8-8FFA-5C4158A5A169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</p:cSld>
  <p:clrMapOvr>
    <a:masterClrMapping/>
  </p:clrMapOvr>
  <p:transition advTm="2002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Електротерапија- ДДС</a:t>
            </a:r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Најзначанији ефекат примене ДДС струја је: вазодилататорни, ресорптивни и аналгетски ефекта. </a:t>
            </a:r>
          </a:p>
          <a:p>
            <a:r>
              <a:rPr lang="ru-RU"/>
              <a:t>Најлешће се користе: модулација кратких периода (ЦП) и модулација дугих периода ( ЛП).</a:t>
            </a:r>
          </a:p>
          <a:p>
            <a:r>
              <a:rPr lang="ru-RU"/>
              <a:t>Терапија траје 12 мин (8-10 терапијских третмана). </a:t>
            </a:r>
          </a:p>
          <a:p>
            <a:r>
              <a:rPr lang="ru-RU"/>
              <a:t>Експоненцијалне стрије – изазивајући мишићне контракције паретичних мишића спречавају хипотрофију мишића и побољшавају локалну циркулацију у мишићу (боља трофика).</a:t>
            </a: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81FEB7-6C34-46EE-A0DF-266808E4CDC5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ransition advTm="37179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Електротерапија – наизменичне струје</a:t>
            </a:r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Најзначајнији ефекат примене: доводе до активне хиперемије и стимулације трофичких процеса. </a:t>
            </a:r>
          </a:p>
          <a:p>
            <a:r>
              <a:rPr lang="en-US"/>
              <a:t>Најзначајнија је примена ИФС струја, које изазивају дилатацију артериола и капилара и повећавају циркулацију крви и лимфе и такође делују на симпатикус и ослобађање вазоактивних материја. </a:t>
            </a:r>
          </a:p>
          <a:p>
            <a:r>
              <a:rPr lang="en-US"/>
              <a:t>Терапијски ефекат зависи од изабране фреквенције, али се за побољшање циркулације углавном користе фреквенције од 1 - 100 Хз.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B4897A-283F-480E-8485-3F6FC40C6300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ransition advTm="36203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Електротерапија – једносмерне струје</a:t>
            </a:r>
            <a:endParaRPr lang="en-US" sz="3600"/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Најзначајнија је примена галванске струје. </a:t>
            </a:r>
          </a:p>
          <a:p>
            <a:r>
              <a:rPr lang="ru-RU"/>
              <a:t>Може се применити као СГ или ЕФ лекова или као хидрогалванске процедуре (температура воде треба да буде у границама индиферентне зоне).</a:t>
            </a:r>
          </a:p>
          <a:p>
            <a:r>
              <a:rPr lang="ru-RU"/>
              <a:t>СГ изазива хиперемију у кожи и дубљим ткивима, делује на тонус вазомотора и побољшава трофику и метаболизам. </a:t>
            </a:r>
          </a:p>
          <a:p>
            <a:r>
              <a:rPr lang="ru-RU"/>
              <a:t>Терапијска процедура траје 10-30 минута, а у једној серији примењује се 10-15 третмана.</a:t>
            </a:r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D0087A-94EF-44B1-BC35-ABC2B8407ADF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35096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Фототерапија 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УВ зраци- делују локално на кожу изазивајући еритем, стимулацију епителизације и бактерицидно.</a:t>
            </a:r>
          </a:p>
          <a:p>
            <a:r>
              <a:rPr lang="en-US"/>
              <a:t>Делују рефлексно на удаљене органе и ткива путе кутивисцералних рефлекса и индиректно изазивајући ослобаћање или образовање билошки активних материја (хисамин, серотонин), повећање пропустљивости мембранских структура ћелија и КС, стимулише се аероба и анаеробна фаза ткивног дисања, повећава се кисеоничка потрошња.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B7EC1E-6EBA-47D9-8C9E-1E318585737B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ransition advTm="3922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Фототерапија </a:t>
            </a:r>
            <a:endParaRPr lang="en-US"/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Локално дејство се користи у тх: декубита, улкус круриса, торпидних рана на васкуларној основи.</a:t>
            </a:r>
          </a:p>
          <a:p>
            <a:r>
              <a:rPr lang="en-US"/>
              <a:t>Рефлексно дејство се користи у тх: Биргерове болести, клаудикације интермитенс, оклузивних обољења код ДМ.</a:t>
            </a:r>
          </a:p>
          <a:p>
            <a:r>
              <a:rPr lang="en-US"/>
              <a:t>Инфрацрвени зраци: топлотни зраци делују физиолошки локално, рефлексно и опште.</a:t>
            </a:r>
          </a:p>
          <a:p>
            <a:endParaRPr 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F1E113-50F2-4918-BDFB-4F7350E4AACF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 advTm="28767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Хипербарична оксигено терапија</a:t>
            </a:r>
            <a:endParaRPr lang="en-US" sz="3600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Ослобађање од бола постиже се обично већ после 6 сеанси а дужина хода без тегоба повећава се у преко 90 % случајева. </a:t>
            </a:r>
          </a:p>
          <a:p>
            <a:r>
              <a:rPr lang="ru-RU"/>
              <a:t>Код артериосклеротичних улцерације, зарастање је постигнуто у 50 % случајева након 10 до 30 ХБО третмана.</a:t>
            </a:r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CBEFF7-1EFF-4C8F-837E-328BBE61031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32465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Ласеротерапија 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Примењује се ласер мале снаге</a:t>
            </a:r>
          </a:p>
          <a:p>
            <a:r>
              <a:rPr lang="ru-RU"/>
              <a:t>Лечење се заснива на ефектима стимулације микроциркулације. </a:t>
            </a:r>
          </a:p>
          <a:p>
            <a:r>
              <a:rPr lang="ru-RU"/>
              <a:t>У литератури не постоји јединствено мишљење о дози зрачења за поједине осетљиве тачке да би ефекат био задовољавајући, а да се при том не пређе нека гранична вредност. </a:t>
            </a:r>
          </a:p>
          <a:p>
            <a:r>
              <a:rPr lang="ru-RU"/>
              <a:t>Постоји предлог за дозирање за побољшање циркулације 1-3 </a:t>
            </a:r>
            <a:r>
              <a:rPr lang="en-US"/>
              <a:t>1-3 J/cm2</a:t>
            </a:r>
            <a:r>
              <a:rPr lang="ru-RU"/>
              <a:t>.</a:t>
            </a: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BBB052-15A3-4446-86EC-DA5440C86243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457200" y="64881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Lazović M: Laseroterapija: Prosveta, Niš, 1997.</a:t>
            </a:r>
          </a:p>
        </p:txBody>
      </p:sp>
    </p:spTree>
  </p:cSld>
  <p:clrMapOvr>
    <a:masterClrMapping/>
  </p:clrMapOvr>
  <p:transition advTm="3219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Магнетотерапија </a:t>
            </a:r>
          </a:p>
        </p:txBody>
      </p:sp>
      <p:sp>
        <p:nvSpPr>
          <p:cNvPr id="450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Најзначајнији је вазодилататорни ефекат (без топлотног ефекта)</a:t>
            </a:r>
          </a:p>
          <a:p>
            <a:r>
              <a:rPr lang="ru-RU"/>
              <a:t>Смањење вискозитета крви (антитромботички ефекат), побољшање реолошких особина крви, антиедематозни. 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B1FD12-B365-4B72-BDD6-9332285D942E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</p:cSld>
  <p:clrMapOvr>
    <a:masterClrMapping/>
  </p:clrMapOvr>
  <p:transition advTm="2449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Мануелна масажа</a:t>
            </a:r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Најчешће се користи </a:t>
            </a:r>
            <a:r>
              <a:rPr lang="en-US" b="1" u="sng"/>
              <a:t>техника глађења </a:t>
            </a:r>
            <a:r>
              <a:rPr lang="en-US"/>
              <a:t>која се изводи читавом шаком и прстима у правцу венског и лимфног тока.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F9411A-40E6-456E-825C-25C4B8068A49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ransition advTm="10644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Терапијски ултразвук</a:t>
            </a:r>
          </a:p>
        </p:txBody>
      </p:sp>
      <p:sp>
        <p:nvSpPr>
          <p:cNvPr id="471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Најзначајни ефекти су: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вазодилатација (по типу активне хиперемије), спазмолитичко дејство,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↑ ресопције есктравазата и метаболита,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↑ интрацелуларног метаболизма.</a:t>
            </a:r>
          </a:p>
          <a:p>
            <a:r>
              <a:rPr lang="en-US">
                <a:cs typeface="Tahoma" pitchFamily="34" charset="0"/>
              </a:rPr>
              <a:t>Контраиндикације: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тромбофлебитиси,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опасност од руптуре КС,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малигна обољења и 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cs typeface="Tahoma" pitchFamily="34" charset="0"/>
              </a:rPr>
              <a:t>акутна запаљења.</a:t>
            </a:r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E53795-D6B2-4721-A4DA-5A04AB1625B0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</p:cSld>
  <p:clrMapOvr>
    <a:masterClrMapping/>
  </p:clrMapOvr>
  <p:transition advTm="28107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0B050"/>
                </a:solidFill>
              </a:rPr>
              <a:t>Хипобарична терапија </a:t>
            </a:r>
          </a:p>
        </p:txBody>
      </p:sp>
      <p:sp>
        <p:nvSpPr>
          <p:cNvPr id="481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>
                <a:latin typeface="Times New Roman" pitchFamily="18" charset="0"/>
              </a:rPr>
              <a:t>Вакусак терапија</a:t>
            </a:r>
          </a:p>
          <a:p>
            <a:pPr>
              <a:buFont typeface="Wingdings" pitchFamily="2" charset="2"/>
              <a:buChar char="Ø"/>
            </a:pPr>
            <a:endParaRPr lang="en-US" b="1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>
                <a:latin typeface="Times New Roman" pitchFamily="18" charset="0"/>
              </a:rPr>
              <a:t>Васкулатор терапија</a:t>
            </a:r>
          </a:p>
          <a:p>
            <a:pPr>
              <a:buFont typeface="Wingdings" pitchFamily="2" charset="2"/>
              <a:buChar char="Ø"/>
            </a:pPr>
            <a:endParaRPr lang="en-US" b="1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>
                <a:latin typeface="Times New Roman" pitchFamily="18" charset="0"/>
              </a:rPr>
              <a:t>Интермитетна пнеуматска компресија </a:t>
            </a:r>
          </a:p>
          <a:p>
            <a:endParaRPr 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B071E1-0E2B-406C-A6F8-59919AB5AA5D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ransition advTm="9516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</a:p>
        </p:txBody>
      </p:sp>
      <p:sp>
        <p:nvSpPr>
          <p:cNvPr id="491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Вакусак је компјутеризовани апарат који омогућава да се цело тело, или одређени део тела, изложи у одређеном временском периоду </a:t>
            </a:r>
            <a:r>
              <a:rPr lang="ru-RU" u="sng"/>
              <a:t>хипобаричним условима</a:t>
            </a:r>
            <a:r>
              <a:rPr lang="ru-RU"/>
              <a:t>. 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395CBC-9F90-4FC6-B770-46E70E59620A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</p:cSld>
  <p:clrMapOvr>
    <a:masterClrMapping/>
  </p:clrMapOvr>
  <p:transition advTm="15276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00B050"/>
                </a:solidFill>
              </a:rPr>
              <a:t>Применом хипобаричне – вакусак терапије долази до: </a:t>
            </a:r>
            <a:endParaRPr lang="en-US" sz="3200"/>
          </a:p>
        </p:txBody>
      </p:sp>
      <p:sp>
        <p:nvSpPr>
          <p:cNvPr id="501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побољшане циркулације крви и лимфе у целом телу</a:t>
            </a:r>
          </a:p>
          <a:p>
            <a:r>
              <a:rPr lang="en-US"/>
              <a:t>повећања масе еритроцита и волумена крви</a:t>
            </a:r>
          </a:p>
          <a:p>
            <a:r>
              <a:rPr lang="en-US"/>
              <a:t>веће оксигенације крви и појачаног транспорта кисеоника</a:t>
            </a:r>
          </a:p>
          <a:p>
            <a:r>
              <a:rPr lang="en-US"/>
              <a:t>повећања капиларне функције и стимулације стварања нових капилара</a:t>
            </a:r>
          </a:p>
          <a:p>
            <a:r>
              <a:rPr lang="en-US"/>
              <a:t>стварања нових митохондрија</a:t>
            </a:r>
          </a:p>
          <a:p>
            <a:r>
              <a:rPr lang="en-US"/>
              <a:t>убрзања метаболизма</a:t>
            </a:r>
          </a:p>
          <a:p>
            <a:r>
              <a:rPr lang="en-US"/>
              <a:t>регулације крвног притиска и брзине дисања</a:t>
            </a:r>
          </a:p>
          <a:p>
            <a:r>
              <a:rPr lang="en-US"/>
              <a:t>бољег аеробног и анаеробног капацитета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C71F21-D679-4967-B21E-D71919AFF83A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</p:cSld>
  <p:clrMapOvr>
    <a:masterClrMapping/>
  </p:clrMapOvr>
  <p:transition advTm="28087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00B050"/>
                </a:solidFill>
              </a:rPr>
              <a:t>Применом хипобаричне – вакусак терапије долази до: </a:t>
            </a:r>
            <a:r>
              <a:rPr lang="en-US" sz="3200"/>
              <a:t>  </a:t>
            </a:r>
          </a:p>
        </p:txBody>
      </p:sp>
      <p:sp>
        <p:nvSpPr>
          <p:cNvPr id="512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тренинга крвних судова</a:t>
            </a:r>
          </a:p>
          <a:p>
            <a:r>
              <a:rPr lang="ru-RU"/>
              <a:t>смањења атеросклеротских наслага на зидовим  крвних судова</a:t>
            </a:r>
          </a:p>
          <a:p>
            <a:r>
              <a:rPr lang="ru-RU"/>
              <a:t>елиминације токсина и нагомиланих масти</a:t>
            </a:r>
          </a:p>
          <a:p>
            <a:r>
              <a:rPr lang="ru-RU"/>
              <a:t>смањења едема</a:t>
            </a:r>
          </a:p>
          <a:p>
            <a:r>
              <a:rPr lang="ru-RU"/>
              <a:t>смањења болова</a:t>
            </a:r>
          </a:p>
          <a:p>
            <a:r>
              <a:rPr lang="ru-RU"/>
              <a:t>терморегулације</a:t>
            </a:r>
          </a:p>
          <a:p>
            <a:r>
              <a:rPr lang="ru-RU"/>
              <a:t>јачања имунитета</a:t>
            </a:r>
            <a:endParaRPr 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E7FF7D-E5E0-4F92-AA37-50FBD568D2F2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</p:cSld>
  <p:clrMapOvr>
    <a:masterClrMapping/>
  </p:clrMapOvr>
  <p:transition advTm="1616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  <a:endParaRPr lang="en-US" sz="3600"/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Применом хипобаричне терапије у деловима тела на које су примењени побољшавају: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оксидоредукцијске процесе,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изазивају периферну вазодилатацију и реактивну хиперемију,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омогућавају бољу перфузију у исхемичном ткиву 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доводе до стварања колатералне циркулације. </a:t>
            </a:r>
          </a:p>
          <a:p>
            <a:endParaRPr 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023610-3365-4F96-978C-F916039A2DB2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</p:cSld>
  <p:clrMapOvr>
    <a:masterClrMapping/>
  </p:clrMapOvr>
  <p:transition advTm="1943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B050"/>
                </a:solidFill>
              </a:rPr>
              <a:t>Васкулатор</a:t>
            </a:r>
            <a:endParaRPr lang="en-US" sz="4000" b="1">
              <a:solidFill>
                <a:srgbClr val="00B050"/>
              </a:solidFill>
            </a:endParaRPr>
          </a:p>
        </p:txBody>
      </p:sp>
      <p:sp>
        <p:nvSpPr>
          <p:cNvPr id="532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Васкулатор представља компјутеризовани апарат који сједињује примену неколико физикалних поступака. </a:t>
            </a:r>
          </a:p>
          <a:p>
            <a:r>
              <a:rPr lang="ru-RU"/>
              <a:t>На екстремитете смештене у посебним цилиндрима делује се притиском и потпритиском уз ритмичко њихање болесника. 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895A0D-4164-4C06-A90D-5EC19697C5E0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</p:cSld>
  <p:clrMapOvr>
    <a:masterClrMapping/>
  </p:clrMapOvr>
  <p:transition advTm="1424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Хипербарична оксигено терапија</a:t>
            </a:r>
            <a:endParaRPr lang="en-US" sz="3600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981200"/>
            <a:ext cx="7391400" cy="4114800"/>
          </a:xfrm>
        </p:spPr>
        <p:txBody>
          <a:bodyPr/>
          <a:lstStyle/>
          <a:p>
            <a:r>
              <a:rPr lang="ru-RU"/>
              <a:t>Примена ХБОТ код периферне васкуларне болести препоручује се увек код I и II степена, пре и пост оперативно код III степена, а код IV степена (по Фонтејну) уколико има изгледа на успех.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0D9577-289B-4D77-A3E4-6539C9F0857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8537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  <a:endParaRPr lang="en-US" sz="3600"/>
          </a:p>
        </p:txBody>
      </p:sp>
      <p:sp>
        <p:nvSpPr>
          <p:cNvPr id="542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Вакум компресиона терапија се базира на цикличној алтерацији притиска и потпритиска и његовог  деловања на екстремитет у затвореној посуди. </a:t>
            </a:r>
            <a:endParaRPr lang="sr-Latn-CS"/>
          </a:p>
          <a:p>
            <a:r>
              <a:rPr lang="ru-RU"/>
              <a:t>За време деловања повишеног атмосферског притиска у комори апарата обавља се компресија на мека ткива, која аналогно контракцији мишића компримује и зидове крвих судова, што условљава отежани проток у артеријском систему. </a:t>
            </a:r>
            <a:endParaRPr 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94671F-F944-4C82-A0C5-8C930029F007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</p:cSld>
  <p:clrMapOvr>
    <a:masterClrMapping/>
  </p:clrMapOvr>
  <p:transition advTm="25466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  <a:endParaRPr lang="en-US" sz="3600"/>
          </a:p>
        </p:txBody>
      </p:sp>
      <p:sp>
        <p:nvSpPr>
          <p:cNvPr id="552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Обрнуто, код деловања негативног атмосферског притиска, настаје потпритисак у комори који повлачи и мека ткива, па и саме зидове крвних судова, повећавајући њихов лумен. </a:t>
            </a:r>
          </a:p>
          <a:p>
            <a:r>
              <a:rPr lang="ru-RU"/>
              <a:t>Сужени крвни судови бивају проширени и успоставља се боља колатеризација.</a:t>
            </a:r>
            <a:endParaRPr lang="en-US"/>
          </a:p>
          <a:p>
            <a:endParaRPr 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47C65-0715-486B-94FF-001E6D907664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</p:cSld>
  <p:clrMapOvr>
    <a:masterClrMapping/>
  </p:clrMapOvr>
  <p:transition advTm="19279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  <a:endParaRPr lang="en-US" sz="3600"/>
          </a:p>
        </p:txBody>
      </p:sp>
      <p:sp>
        <p:nvSpPr>
          <p:cNvPr id="563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Вредност притиска се одређује у односу на нормалан атмосферски притисак и може варирати у оквиру вредности +/- 100 ммХг у односу на нормалан атмосферски притисак од 0ммХг.</a:t>
            </a:r>
          </a:p>
          <a:p>
            <a:endParaRPr lang="ru-RU"/>
          </a:p>
          <a:p>
            <a:r>
              <a:rPr lang="ru-RU"/>
              <a:t>Период трајања одређење фазе, позитивног или негативног притиска, подразумева и време за које се одржава вредност одређеног притиска. То време је различито и зависи од врсте обољења које се третира.</a:t>
            </a:r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974793-39FF-4DBA-99E0-84CA2067009C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</p:cSld>
  <p:clrMapOvr>
    <a:masterClrMapping/>
  </p:clrMapOvr>
  <p:transition advTm="29346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00B050"/>
                </a:solidFill>
              </a:rPr>
              <a:t>Хипобарична – Вакусак терапија </a:t>
            </a:r>
            <a:endParaRPr lang="en-US" sz="3600"/>
          </a:p>
        </p:txBody>
      </p:sp>
      <p:sp>
        <p:nvSpPr>
          <p:cNvPr id="573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Представља пасивну гимнастику крвних судова.</a:t>
            </a:r>
            <a:endParaRPr lang="sr-Latn-C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2C6981-A47B-47FC-A566-4E1924BAC2A5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</p:cSld>
  <p:clrMapOvr>
    <a:masterClrMapping/>
  </p:clrMapOvr>
  <p:transition advTm="6337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Контраиндикације</a:t>
            </a:r>
          </a:p>
        </p:txBody>
      </p:sp>
      <p:sp>
        <p:nvSpPr>
          <p:cNvPr id="583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/>
              <a:t>декомпензације виталних органа,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кардиопулмонална инсуфицијенција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хепаторенална инсуфицијенција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болести крви и крвотворних органа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малигни тумори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ТБЦ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акутна фебрилна стања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теже психичке болести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јако варикозне вене и тромбоза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физички ожиљци у циркулацији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96F12E-93F5-4BE9-A2C0-8974569FA38D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</p:cSld>
  <p:clrMapOvr>
    <a:masterClrMapping/>
  </p:clrMapOvr>
  <p:transition advTm="24765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00B050"/>
                </a:solidFill>
              </a:rPr>
              <a:t>Хипербарична оксигенација (ХБО)- </a:t>
            </a:r>
            <a:r>
              <a:rPr lang="ru-RU" sz="2000" b="1">
                <a:solidFill>
                  <a:srgbClr val="00B050"/>
                </a:solidFill>
              </a:rPr>
              <a:t>Кисеоник под повишеним притиском</a:t>
            </a:r>
            <a:endParaRPr lang="en-US" sz="3200" b="1">
              <a:solidFill>
                <a:srgbClr val="00B050"/>
              </a:solidFill>
            </a:endParaRPr>
          </a:p>
        </p:txBody>
      </p:sp>
      <p:sp>
        <p:nvSpPr>
          <p:cNvPr id="593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Удисање кисеоника под повишеним притиском се спроводи у специјално конструисаним и добро обезбеђеним коморама. </a:t>
            </a:r>
          </a:p>
          <a:p>
            <a:r>
              <a:rPr lang="ru-RU"/>
              <a:t>У току хипербаричне оксигенације долази по повећања концентрације кисеоника слободно раствореног у плазми и овај механизам омогућава плазми да преда ткивима адекватну количину кисеоника. 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D370FA-A623-4854-B2C3-23C065B235BD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</p:cSld>
  <p:clrMapOvr>
    <a:masterClrMapping/>
  </p:clrMapOvr>
  <p:transition advTm="2562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ОШТЕЋЕЊЕ</a:t>
            </a:r>
            <a:r>
              <a:rPr lang="en-GB" sz="3600" b="1"/>
              <a:t>  </a:t>
            </a:r>
            <a:r>
              <a:rPr lang="en-US" sz="3600" b="1"/>
              <a:t>ПЕРИФЕРНИХ</a:t>
            </a:r>
            <a:r>
              <a:rPr lang="en-GB" sz="3600" b="1"/>
              <a:t>  </a:t>
            </a:r>
            <a:r>
              <a:rPr lang="en-US" sz="3600" b="1"/>
              <a:t>АРТЕРИЈА</a:t>
            </a:r>
            <a:endParaRPr lang="en-US" sz="3600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2362200"/>
            <a:ext cx="7772400" cy="3200400"/>
          </a:xfrm>
        </p:spPr>
        <p:txBody>
          <a:bodyPr/>
          <a:lstStyle/>
          <a:p>
            <a:pPr marL="1295400" lvl="2" indent="-381000" algn="just" eaLnBrk="1" hangingPunct="1">
              <a:lnSpc>
                <a:spcPct val="90000"/>
              </a:lnSpc>
              <a:buFontTx/>
              <a:buAutoNum type="arabicPeriod"/>
            </a:pPr>
            <a:r>
              <a:rPr lang="sr-Cyrl-CS" sz="4000" b="1"/>
              <a:t>Функционални  поремећаји </a:t>
            </a:r>
          </a:p>
          <a:p>
            <a:pPr marL="1295400" lvl="2" indent="-381000" algn="just" eaLnBrk="1" hangingPunct="1">
              <a:lnSpc>
                <a:spcPct val="90000"/>
              </a:lnSpc>
              <a:buFontTx/>
              <a:buAutoNum type="arabicPeriod"/>
            </a:pPr>
            <a:endParaRPr lang="sr-Cyrl-CS" sz="4000" b="1"/>
          </a:p>
          <a:p>
            <a:pPr marL="1295400" lvl="2" indent="-381000" algn="just" eaLnBrk="1" hangingPunct="1">
              <a:lnSpc>
                <a:spcPct val="90000"/>
              </a:lnSpc>
              <a:buFontTx/>
              <a:buAutoNum type="arabicPeriod"/>
            </a:pPr>
            <a:r>
              <a:rPr lang="sr-Cyrl-CS" sz="4000" b="1"/>
              <a:t>Органска обољења </a:t>
            </a:r>
            <a:endParaRPr lang="sr-Cyrl-CS" sz="4000"/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DE5D7B-381E-4E0E-A349-A61E05CDE89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8724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Поремећаји артеријске циркулације</a:t>
            </a:r>
            <a:endParaRPr lang="en-US" sz="3600" b="1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Поремећаји артеријске циркулације погађају око 45% мушкараца и око 20% жена. Постоје урођени поремећаји периферне артеријске циркулације – периферни вазоспазам, као и стечена обољења када долази до зачепљења периферних артерија – артериосклероза.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0ADCD0-E1AD-4483-A171-6A09DB4A2CF7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2745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Поремећаји артеријске циркулације</a:t>
            </a:r>
            <a:endParaRPr lang="en-US" sz="3600" b="1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Најтежа компликација поремећаја артеријске циркулације је појава рана (најчешће на прстима стопала) – гангрена. </a:t>
            </a:r>
            <a:endParaRPr lang="sr-Latn-CS"/>
          </a:p>
          <a:p>
            <a:r>
              <a:rPr lang="en-US"/>
              <a:t>Настаје као последица артериосклерозе, дијабетске ангионеуропатије, пушачке ноге. </a:t>
            </a:r>
            <a:endParaRPr lang="sr-Latn-CS"/>
          </a:p>
          <a:p>
            <a:r>
              <a:rPr lang="en-US"/>
              <a:t>Ова промена прогредира, праћена је јаким боловима и веома често се завршава </a:t>
            </a:r>
            <a:r>
              <a:rPr lang="en-US" b="1" u="sng">
                <a:solidFill>
                  <a:srgbClr val="FF0000"/>
                </a:solidFill>
              </a:rPr>
              <a:t>ампутацијом ноге.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AA3C5E-A229-4EDD-9306-0E08BF16DB0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2307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Функционални поремећај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функционалних васкуларних поремећаја артеријска циркулација је оштећена интермитетно, мање или више трајно, као резултат поремећене вазомоторне контроле крвних судова (вегетативни нервни систем).</a:t>
            </a:r>
            <a:endParaRPr lang="sr-Latn-CS"/>
          </a:p>
          <a:p>
            <a:endParaRPr lang="sr-Latn-CS"/>
          </a:p>
          <a:p>
            <a:r>
              <a:rPr lang="en-US"/>
              <a:t>Morbus Raynaud (Рејнодова болест) </a:t>
            </a:r>
          </a:p>
          <a:p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06D963-82E7-44B4-8818-B8E27524F273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3678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8918</TotalTime>
  <Words>2282</Words>
  <Application>Microsoft Office PowerPoint</Application>
  <PresentationFormat>On-screen Show (4:3)</PresentationFormat>
  <Paragraphs>320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Wingdings</vt:lpstr>
      <vt:lpstr>Times New Roman</vt:lpstr>
      <vt:lpstr>Tahoma</vt:lpstr>
      <vt:lpstr>Calibri</vt:lpstr>
      <vt:lpstr>Blueprint</vt:lpstr>
      <vt:lpstr>ФИЗИКАЛНИ ТРЕТМАН ОБОЉЕЊА ПЕРИФЕРНИХ КРВНИХ СУДОВА </vt:lpstr>
      <vt:lpstr>Хипербарична оксигено терапија</vt:lpstr>
      <vt:lpstr>Применом ХБОТ постиже се:</vt:lpstr>
      <vt:lpstr>Хипербарична оксигено терапија</vt:lpstr>
      <vt:lpstr>Хипербарична оксигено терапија</vt:lpstr>
      <vt:lpstr>ОШТЕЋЕЊЕ  ПЕРИФЕРНИХ  АРТЕРИЈА</vt:lpstr>
      <vt:lpstr>Поремећаји артеријске циркулације</vt:lpstr>
      <vt:lpstr>Поремећаји артеријске циркулације</vt:lpstr>
      <vt:lpstr>Функционални поремећај</vt:lpstr>
      <vt:lpstr>Терапија</vt:lpstr>
      <vt:lpstr>PowerPoint Presentation</vt:lpstr>
      <vt:lpstr>Субјективни знаци</vt:lpstr>
      <vt:lpstr>Објективни знаци</vt:lpstr>
      <vt:lpstr>Објективни знаци</vt:lpstr>
      <vt:lpstr>Објективни знаци</vt:lpstr>
      <vt:lpstr>Објективни  знаци</vt:lpstr>
      <vt:lpstr>PowerPoint Presentation</vt:lpstr>
      <vt:lpstr>МЕДИЦИНСКА РЕХАБИЛИТАЦИЈА</vt:lpstr>
      <vt:lpstr>МЕДИЦИНСКА РЕХАБИЛИТАЦИЈА</vt:lpstr>
      <vt:lpstr>Физикална терапија се примењује у циљу:</vt:lpstr>
      <vt:lpstr>Физикална терапија</vt:lpstr>
      <vt:lpstr>Физикални агенси</vt:lpstr>
      <vt:lpstr>Кинезитерапија</vt:lpstr>
      <vt:lpstr>Механизам дејства КТХ</vt:lpstr>
      <vt:lpstr>Кинезитерапијски програм</vt:lpstr>
      <vt:lpstr>Кинезитерапијски програм</vt:lpstr>
      <vt:lpstr>Смернице програмираних вежби рехабилитације за интермитентну клаудикацију:</vt:lpstr>
      <vt:lpstr>Смернице програмираних вежби рехабилитације за интермитентну клаудикацију:</vt:lpstr>
      <vt:lpstr>Вежбе по Биргеру</vt:lpstr>
      <vt:lpstr>Хидротерапија </vt:lpstr>
      <vt:lpstr>Термотерапија </vt:lpstr>
      <vt:lpstr>Термотерапија – парадоксална реакција КС </vt:lpstr>
      <vt:lpstr>Термотерапија – парадоксална реакција КС </vt:lpstr>
      <vt:lpstr>Електротерапија </vt:lpstr>
      <vt:lpstr>Електротерапија- ДДС</vt:lpstr>
      <vt:lpstr>Електротерапија – наизменичне струје</vt:lpstr>
      <vt:lpstr>Електротерапија – једносмерне струје</vt:lpstr>
      <vt:lpstr>Фототерапија </vt:lpstr>
      <vt:lpstr>Фототерапија </vt:lpstr>
      <vt:lpstr>Ласеротерапија </vt:lpstr>
      <vt:lpstr>Магнетотерапија </vt:lpstr>
      <vt:lpstr>Мануелна масажа</vt:lpstr>
      <vt:lpstr>Терапијски ултразвук</vt:lpstr>
      <vt:lpstr>Хипобарична терапија </vt:lpstr>
      <vt:lpstr>Хипобарична – Вакусак терапија </vt:lpstr>
      <vt:lpstr>Применом хипобаричне – вакусак терапије долази до: </vt:lpstr>
      <vt:lpstr>Применом хипобаричне – вакусак терапије долази до:   </vt:lpstr>
      <vt:lpstr>Хипобарична – Вакусак терапија </vt:lpstr>
      <vt:lpstr>Васкулатор</vt:lpstr>
      <vt:lpstr>Хипобарична – Вакусак терапија </vt:lpstr>
      <vt:lpstr>Хипобарична – Вакусак терапија </vt:lpstr>
      <vt:lpstr>Хипобарична – Вакусак терапија </vt:lpstr>
      <vt:lpstr>Хипобарична – Вакусак терапија </vt:lpstr>
      <vt:lpstr>Контраиндикације</vt:lpstr>
      <vt:lpstr>Хипербарична оксигенација (ХБО)- Кисеоник под повишеним притиском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1076</cp:revision>
  <dcterms:created xsi:type="dcterms:W3CDTF">2002-12-17T12:07:36Z</dcterms:created>
  <dcterms:modified xsi:type="dcterms:W3CDTF">2024-08-30T08:23:30Z</dcterms:modified>
</cp:coreProperties>
</file>